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20"/>
  </p:notesMasterIdLst>
  <p:sldIdLst>
    <p:sldId id="256" r:id="rId2"/>
    <p:sldId id="303" r:id="rId3"/>
    <p:sldId id="346" r:id="rId4"/>
    <p:sldId id="394" r:id="rId5"/>
    <p:sldId id="365" r:id="rId6"/>
    <p:sldId id="364" r:id="rId7"/>
    <p:sldId id="372" r:id="rId8"/>
    <p:sldId id="376" r:id="rId9"/>
    <p:sldId id="375" r:id="rId10"/>
    <p:sldId id="389" r:id="rId11"/>
    <p:sldId id="390" r:id="rId12"/>
    <p:sldId id="391" r:id="rId13"/>
    <p:sldId id="392" r:id="rId14"/>
    <p:sldId id="393" r:id="rId15"/>
    <p:sldId id="385" r:id="rId16"/>
    <p:sldId id="386" r:id="rId17"/>
    <p:sldId id="387" r:id="rId18"/>
    <p:sldId id="286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572F2BA-FDC2-41F0-93AF-D48B60911387}">
          <p14:sldIdLst>
            <p14:sldId id="256"/>
            <p14:sldId id="303"/>
            <p14:sldId id="346"/>
            <p14:sldId id="394"/>
          </p14:sldIdLst>
        </p14:section>
        <p14:section name="NA" id="{13DE14AC-831F-4315-A6C1-77C30D70F94A}">
          <p14:sldIdLst>
            <p14:sldId id="365"/>
            <p14:sldId id="364"/>
            <p14:sldId id="372"/>
            <p14:sldId id="376"/>
            <p14:sldId id="375"/>
          </p14:sldIdLst>
        </p14:section>
        <p14:section name="stomach" id="{998D6942-2055-42E8-BCDD-B6F585909073}">
          <p14:sldIdLst>
            <p14:sldId id="389"/>
            <p14:sldId id="390"/>
          </p14:sldIdLst>
        </p14:section>
        <p14:section name="small intestine" id="{D6626016-63C7-4CE8-883C-386912B43ABA}">
          <p14:sldIdLst>
            <p14:sldId id="391"/>
            <p14:sldId id="392"/>
          </p14:sldIdLst>
        </p14:section>
        <p14:section name="kidney" id="{E7A1AE67-DA5C-4016-AAEA-6DC94CFCF72B}">
          <p14:sldIdLst>
            <p14:sldId id="393"/>
          </p14:sldIdLst>
        </p14:section>
        <p14:section name="lung" id="{3A7B357A-617C-4ECE-8433-5E77DAEF97BE}">
          <p14:sldIdLst>
            <p14:sldId id="385"/>
            <p14:sldId id="386"/>
            <p14:sldId id="387"/>
          </p14:sldIdLst>
        </p14:section>
        <p14:section name="无标题节" id="{F830DE74-C429-46D1-9EAB-1A7A7F3F8885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Feng" initials="TF" lastIdx="1" clrIdx="0">
    <p:extLst>
      <p:ext uri="{19B8F6BF-5375-455C-9EA6-DF929625EA0E}">
        <p15:presenceInfo xmlns:p15="http://schemas.microsoft.com/office/powerpoint/2012/main" userId="7d33dddebd04a7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AA62"/>
    <a:srgbClr val="F15D15"/>
    <a:srgbClr val="F69161"/>
    <a:srgbClr val="FED2D2"/>
    <a:srgbClr val="F564E3"/>
    <a:srgbClr val="00BA38"/>
    <a:srgbClr val="00BFC4"/>
    <a:srgbClr val="B79F00"/>
    <a:srgbClr val="619CFF"/>
    <a:srgbClr val="F8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2362" autoAdjust="0"/>
  </p:normalViewPr>
  <p:slideViewPr>
    <p:cSldViewPr snapToGrid="0">
      <p:cViewPr>
        <p:scale>
          <a:sx n="125" d="100"/>
          <a:sy n="125" d="100"/>
        </p:scale>
        <p:origin x="1230" y="-6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68D1A-FF65-4A24-A308-5B85F1EA9C1D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76C5-9B59-48C5-9F6C-B7064A1B0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9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hk/imgres?imgurl=https%3A%2F%2Fimage.shutterstock.com%2Fimage-vector%2Ffetus-icon-isolated-on-white-260nw-363954884.jpg&amp;imgrefurl=https%3A%2F%2Fwww.shutterstock.com%2Fsearch%2Ffetus%2Bicon&amp;tbnid=Cq6mCP3U-dWppM&amp;vet=12ahUKEwiW86P4mInlAhUC25QKHQF9CF0QMygAegQIARAr..i&amp;docid=ZAwkagmo_JS0WM&amp;w=260&amp;h=280&amp;q=human%20fetal%20icon&amp;hl=zh-cn&amp;safe=strict&amp;ved=2ahUKEwiW86P4mInlAhUC25QKHQF9CF0QMygAegQIARA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henounproject.com/term/ovary/131059/" TargetMode="External"/><Relationship Id="rId4" Type="http://schemas.openxmlformats.org/officeDocument/2006/relationships/hyperlink" Target="https://www.google.com.hk/search?q=small+intestine+icon&amp;tbm=isch&amp;ved=2ahUKEwi0mur_nYnlAhWPDt4KHdyaDD0Q2-cCegQIABAA&amp;oq=small+intestine+icon&amp;gs_l=img.3..35i39.63803.64205..64581...0.0..0.182.713.0j4......0....1..gws-wiz-img.......0i30.NJicx3SltVU&amp;ei=trSaXbTnMY-d-AbctbLoAw&amp;bih=937&amp;biw=1920&amp;safe=strict&amp;hl=zh-cn#imgrc=07HieIZfCRS_g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大家好，今天我总结一下目前的一些进展。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9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560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410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16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5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tissues: </a:t>
            </a:r>
          </a:p>
          <a:p>
            <a:r>
              <a:rPr lang="en-US" altLang="zh-CN" dirty="0"/>
              <a:t>Fetal: </a:t>
            </a:r>
            <a:r>
              <a:rPr lang="en-US" altLang="zh-CN" dirty="0">
                <a:hlinkClick r:id="rId3"/>
              </a:rPr>
              <a:t>https://www.google.com.hk/</a:t>
            </a:r>
            <a:r>
              <a:rPr lang="en-US" altLang="zh-CN" dirty="0" err="1">
                <a:hlinkClick r:id="rId3"/>
              </a:rPr>
              <a:t>imgres?imgurl</a:t>
            </a:r>
            <a:r>
              <a:rPr lang="en-US" altLang="zh-CN" dirty="0">
                <a:hlinkClick r:id="rId3"/>
              </a:rPr>
              <a:t>=https%3A%2F%2Fimage.shutterstock.com%2Fimage-vector%2Ffetus-icon-isolated-on-white-260nw-363954884.jpg&amp;imgrefurl=https%3A%2F%2Fwww.shutterstock.com%2Fsearch%2Ffetus%2Bicon&amp;tbnid=Cq6mCP3U-dWppM&amp;vet=12ahUKEwiW86P4mInlAhUC25QKHQF9CF0QMygAegQIARAr..i&amp;docid=ZAwkagmo_JS0WM&amp;w=260&amp;h=280&amp;q=human%20fetal%20icon&amp;hl=</a:t>
            </a:r>
            <a:r>
              <a:rPr lang="en-US" altLang="zh-CN" dirty="0" err="1">
                <a:hlinkClick r:id="rId3"/>
              </a:rPr>
              <a:t>zh-cn&amp;safe</a:t>
            </a:r>
            <a:r>
              <a:rPr lang="en-US" altLang="zh-CN" dirty="0">
                <a:hlinkClick r:id="rId3"/>
              </a:rPr>
              <a:t>=</a:t>
            </a:r>
            <a:r>
              <a:rPr lang="en-US" altLang="zh-CN" dirty="0" err="1">
                <a:hlinkClick r:id="rId3"/>
              </a:rPr>
              <a:t>strict&amp;ved</a:t>
            </a:r>
            <a:r>
              <a:rPr lang="en-US" altLang="zh-CN" dirty="0">
                <a:hlinkClick r:id="rId3"/>
              </a:rPr>
              <a:t>=2ahUKEwiW86P4mInlAhUC25QKHQF9CF0QMygAegQIARAr</a:t>
            </a:r>
            <a:endParaRPr lang="en-US" altLang="zh-CN" dirty="0"/>
          </a:p>
          <a:p>
            <a:r>
              <a:rPr lang="en-US" altLang="zh-CN" dirty="0"/>
              <a:t>Small intestinal: </a:t>
            </a:r>
            <a:r>
              <a:rPr lang="en-US" altLang="zh-CN" dirty="0">
                <a:hlinkClick r:id="rId4"/>
              </a:rPr>
              <a:t>https://www.google.com.hk/</a:t>
            </a:r>
            <a:r>
              <a:rPr lang="en-US" altLang="zh-CN" dirty="0" err="1">
                <a:hlinkClick r:id="rId4"/>
              </a:rPr>
              <a:t>search?q</a:t>
            </a:r>
            <a:r>
              <a:rPr lang="en-US" altLang="zh-CN" dirty="0">
                <a:hlinkClick r:id="rId4"/>
              </a:rPr>
              <a:t>=</a:t>
            </a:r>
            <a:r>
              <a:rPr lang="en-US" altLang="zh-CN" dirty="0" err="1">
                <a:hlinkClick r:id="rId4"/>
              </a:rPr>
              <a:t>small+intestine+icon&amp;tbm</a:t>
            </a:r>
            <a:r>
              <a:rPr lang="en-US" altLang="zh-CN" dirty="0">
                <a:hlinkClick r:id="rId4"/>
              </a:rPr>
              <a:t>=</a:t>
            </a:r>
            <a:r>
              <a:rPr lang="en-US" altLang="zh-CN" dirty="0" err="1">
                <a:hlinkClick r:id="rId4"/>
              </a:rPr>
              <a:t>isch&amp;ved</a:t>
            </a:r>
            <a:r>
              <a:rPr lang="en-US" altLang="zh-CN" dirty="0">
                <a:hlinkClick r:id="rId4"/>
              </a:rPr>
              <a:t>=2ahUKEwi0mur_nYnlAhWPDt4KHdyaDD0Q2-cCegQIABAA&amp;oq=</a:t>
            </a:r>
            <a:r>
              <a:rPr lang="en-US" altLang="zh-CN" dirty="0" err="1">
                <a:hlinkClick r:id="rId4"/>
              </a:rPr>
              <a:t>small+intestine+icon&amp;gs_l</a:t>
            </a:r>
            <a:r>
              <a:rPr lang="en-US" altLang="zh-CN" dirty="0">
                <a:hlinkClick r:id="rId4"/>
              </a:rPr>
              <a:t>=img.3..35i39.63803.64205..64581...0.0..0.182.713.0j4......0....1..gws-wiz-img.......0i30.NJicx3SltVU&amp;ei=</a:t>
            </a:r>
            <a:r>
              <a:rPr lang="en-US" altLang="zh-CN" dirty="0" err="1">
                <a:hlinkClick r:id="rId4"/>
              </a:rPr>
              <a:t>trSaXbTnMY-d-AbctbLoAw&amp;bih</a:t>
            </a:r>
            <a:r>
              <a:rPr lang="en-US" altLang="zh-CN" dirty="0">
                <a:hlinkClick r:id="rId4"/>
              </a:rPr>
              <a:t>=937&amp;biw=1920&amp;safe=</a:t>
            </a:r>
            <a:r>
              <a:rPr lang="en-US" altLang="zh-CN" dirty="0" err="1">
                <a:hlinkClick r:id="rId4"/>
              </a:rPr>
              <a:t>strict&amp;hl</a:t>
            </a:r>
            <a:r>
              <a:rPr lang="en-US" altLang="zh-CN" dirty="0">
                <a:hlinkClick r:id="rId4"/>
              </a:rPr>
              <a:t>=</a:t>
            </a:r>
            <a:r>
              <a:rPr lang="en-US" altLang="zh-CN" dirty="0" err="1">
                <a:hlinkClick r:id="rId4"/>
              </a:rPr>
              <a:t>zh-cn#imgrc</a:t>
            </a:r>
            <a:r>
              <a:rPr lang="en-US" altLang="zh-CN" dirty="0">
                <a:hlinkClick r:id="rId4"/>
              </a:rPr>
              <a:t>=07HieIZfCRS_gM</a:t>
            </a:r>
            <a:endParaRPr lang="en-US" altLang="zh-CN" dirty="0"/>
          </a:p>
          <a:p>
            <a:r>
              <a:rPr lang="en-US" altLang="zh-CN" dirty="0"/>
              <a:t>Ovary: </a:t>
            </a:r>
            <a:r>
              <a:rPr lang="en-US" altLang="zh-CN" dirty="0">
                <a:hlinkClick r:id="rId5"/>
              </a:rPr>
              <a:t>https://thenounproject.com/term/ovary/131059/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Figure 96-well plate: </a:t>
            </a:r>
          </a:p>
          <a:p>
            <a:r>
              <a:rPr lang="en-US" altLang="zh-CN" dirty="0"/>
              <a:t>Figure NGS: https://coursesandconferences.wellcomegenomecampus.org/our-events/next-generation-sequencing-2019/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5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26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module gene       </a:t>
            </a:r>
            <a:r>
              <a:rPr lang="en-US" altLang="zh-CN" dirty="0" err="1"/>
              <a:t>ctype</a:t>
            </a:r>
            <a:r>
              <a:rPr lang="en-US" altLang="zh-CN" dirty="0"/>
              <a:t> </a:t>
            </a:r>
            <a:r>
              <a:rPr lang="en-US" altLang="zh-CN" dirty="0" err="1"/>
              <a:t>cellNum</a:t>
            </a:r>
            <a:endParaRPr lang="en-US" altLang="zh-CN" dirty="0"/>
          </a:p>
          <a:p>
            <a:r>
              <a:rPr lang="en-US" altLang="zh-CN" dirty="0"/>
              <a:t>ASPN+          178 4113       ASPN+     142</a:t>
            </a:r>
          </a:p>
          <a:p>
            <a:r>
              <a:rPr lang="en-US" altLang="zh-CN" dirty="0"/>
              <a:t>CACNA1A+       265 5054    CACNA1A+      88</a:t>
            </a:r>
          </a:p>
          <a:p>
            <a:r>
              <a:rPr lang="en-US" altLang="zh-CN" dirty="0"/>
              <a:t>Endo           235 5968        Endo      89</a:t>
            </a:r>
          </a:p>
          <a:p>
            <a:r>
              <a:rPr lang="en-US" altLang="zh-CN" dirty="0"/>
              <a:t>Epi-19         364 8822      Epi-19      63</a:t>
            </a:r>
          </a:p>
          <a:p>
            <a:r>
              <a:rPr lang="en-US" altLang="zh-CN" dirty="0"/>
              <a:t>Erythrocyte     98 9018 Erythrocyte      15</a:t>
            </a:r>
          </a:p>
          <a:p>
            <a:r>
              <a:rPr lang="en-US" altLang="zh-CN" dirty="0"/>
              <a:t>Glial          312 6514       Glial      66</a:t>
            </a:r>
          </a:p>
          <a:p>
            <a:r>
              <a:rPr lang="en-US" altLang="zh-CN" dirty="0"/>
              <a:t>LUM-1          120 2033       LUM-1     485</a:t>
            </a:r>
          </a:p>
          <a:p>
            <a:r>
              <a:rPr lang="en-US" altLang="zh-CN" dirty="0"/>
              <a:t>Mitotic        197 4038     Mitotic     177</a:t>
            </a:r>
          </a:p>
          <a:p>
            <a:r>
              <a:rPr lang="en-US" altLang="zh-CN" dirty="0" err="1"/>
              <a:t>Ms</a:t>
            </a:r>
            <a:r>
              <a:rPr lang="en-US" altLang="zh-CN" dirty="0"/>
              <a:t>-K           187 3763        </a:t>
            </a:r>
            <a:r>
              <a:rPr lang="en-US" altLang="zh-CN" dirty="0" err="1"/>
              <a:t>Ms</a:t>
            </a:r>
            <a:r>
              <a:rPr lang="en-US" altLang="zh-CN" dirty="0"/>
              <a:t>-K     184</a:t>
            </a:r>
          </a:p>
          <a:p>
            <a:r>
              <a:rPr lang="en-US" altLang="zh-CN" dirty="0" err="1"/>
              <a:t>Ms</a:t>
            </a:r>
            <a:r>
              <a:rPr lang="en-US" altLang="zh-CN" dirty="0"/>
              <a:t>-T           198 3840        </a:t>
            </a:r>
            <a:r>
              <a:rPr lang="en-US" altLang="zh-CN" dirty="0" err="1"/>
              <a:t>Ms</a:t>
            </a:r>
            <a:r>
              <a:rPr lang="en-US" altLang="zh-CN" dirty="0"/>
              <a:t>-T     187</a:t>
            </a:r>
          </a:p>
          <a:p>
            <a:r>
              <a:rPr lang="en-US" altLang="zh-CN" dirty="0"/>
              <a:t>PROM1-0         41  643     PROM1-0     991</a:t>
            </a:r>
          </a:p>
          <a:p>
            <a:r>
              <a:rPr lang="en-US" altLang="zh-CN" dirty="0"/>
              <a:t>PROM1-F        138 2299     PROM1-F     344</a:t>
            </a:r>
          </a:p>
          <a:p>
            <a:r>
              <a:rPr lang="en-US" altLang="zh-CN" dirty="0"/>
              <a:t>PROM1-V        191 4116     PROM1-V     140</a:t>
            </a:r>
          </a:p>
          <a:p>
            <a:r>
              <a:rPr lang="en-US" altLang="zh-CN" dirty="0"/>
              <a:t>T              231 5236           T     121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970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230 modules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91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76C5-9B59-48C5-9F6C-B7064A1B08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17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3738-020A-446A-94E9-31A379A10A7A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DE03-E97E-464B-AE5F-914C6A8B48DE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4AC5-4702-4727-A747-38AF8FFAD8CD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E0B3-124F-4332-8FC0-993DF135F2F1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31BE-81D9-4C99-B558-E4BF12EC3564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CC1A-11CA-4C8B-827E-9843406866CA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53BE-89F2-48F1-875F-4491E365AAB5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96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EA13-8707-47DB-B2DC-F8B0A4A78ECA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A677-97DF-42B1-953A-BA0262D5A8F9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8830-FDEF-44BD-98A3-C91A3630764F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6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基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3635-B556-4C01-BA04-11943493247A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22000" y="855133"/>
            <a:ext cx="81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0821" y="354683"/>
            <a:ext cx="8100000" cy="4673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5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554C55-489C-4CDF-8AE8-57FB6AB86D92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8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CDF96B-7EDC-46DF-90FC-609B09E0F767}" type="datetime1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CC3AF-0DB1-4C22-8554-517C7F4EED4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44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single-cell transcriptome landscape in human tissues</a:t>
            </a:r>
            <a:endParaRPr lang="zh-CN" alt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9AEC2208-1849-42C1-83DE-8D4426B59247}" type="datetime1">
              <a:rPr lang="en-US" altLang="zh-CN" smtClean="0">
                <a:latin typeface="Arial" panose="020B0604020202020204" pitchFamily="34" charset="0"/>
                <a:cs typeface="Arial" panose="020B0604020202020204" pitchFamily="34" charset="0"/>
              </a:rPr>
              <a:t>11/20/2019</a:t>
            </a:fld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0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1C0C4F-5BE6-4086-9CF5-75E1E1198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8" b="13100"/>
          <a:stretch/>
        </p:blipFill>
        <p:spPr>
          <a:xfrm>
            <a:off x="216000" y="936000"/>
            <a:ext cx="3420000" cy="256032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8E4F5-3F1F-4344-80EF-8B6902A1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00" y="936000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ADB4C4-2E10-4582-8FD8-619FB9DB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21" y="936000"/>
            <a:ext cx="252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3A9F11-9A65-4F27-8702-67B9E9F9C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00" y="3610276"/>
            <a:ext cx="252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AD457C-9DFE-4C1C-9560-2ABD8EB9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821" y="3610276"/>
            <a:ext cx="252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C5F1A1-3651-426E-B181-98CCDDA97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000" y="3610276"/>
            <a:ext cx="252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6CEC38-0122-482B-B84F-0037D6C03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000" y="936000"/>
            <a:ext cx="252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923E6A-31E5-4DDE-9225-1ECF8B03DD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72" t="8596" r="8596" b="9672"/>
          <a:stretch/>
        </p:blipFill>
        <p:spPr>
          <a:xfrm>
            <a:off x="5236821" y="4258276"/>
            <a:ext cx="1224000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4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7897529-92A6-41D0-8C98-4485F5A5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53" y="4536000"/>
            <a:ext cx="1728000" cy="172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40B68-5173-4140-96B0-BD4B52DF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B6CDDF-7907-4942-9572-0F2CA511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510226-A30A-4615-896C-5BB2B601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936000"/>
            <a:ext cx="3600000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4424D7-9AC4-437E-9491-5B42DE37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53" y="936000"/>
            <a:ext cx="3600000" cy="36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8929C3-D902-4B5C-8624-09C49B96D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74" y="4536000"/>
            <a:ext cx="1728000" cy="172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6D47EBF-1970-43EF-A286-39760CCC6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21" y="453600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065904-2F25-421A-94A9-9BE72E2C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DF847C-D40A-4E50-8A79-C8436ECB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 intestine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EDB2E-7F16-4CA9-9789-09E7DE03D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6" b="14793"/>
          <a:stretch/>
        </p:blipFill>
        <p:spPr>
          <a:xfrm>
            <a:off x="180000" y="936000"/>
            <a:ext cx="3380750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59B901-B997-4CCC-9BE3-A73989B31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99" y="936000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649F8C-C583-4A27-8509-606424DF2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717" y="936000"/>
            <a:ext cx="252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F0AE4F-E474-4F87-9326-93F9490D7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0" y="3569956"/>
            <a:ext cx="252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5B4FEC-6EBB-4E6E-A554-A0E91C3A2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717" y="3569956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FC603A-BBD7-47AA-B846-758CC5B2D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960" y="3569956"/>
            <a:ext cx="252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160E4B-163A-486A-9D4A-4FB9BC47A7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51" t="8441" r="7775" b="6687"/>
          <a:stretch/>
        </p:blipFill>
        <p:spPr>
          <a:xfrm>
            <a:off x="5251717" y="4217956"/>
            <a:ext cx="1224000" cy="122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6942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065904-2F25-421A-94A9-9BE72E2C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DF847C-D40A-4E50-8A79-C8436ECB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 intestine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BE3017-9EB4-43D2-B92F-123BD7B5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21" y="929777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D0337B-4336-4BC2-B814-E6DCC7D5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00" y="936000"/>
            <a:ext cx="3240000" cy="48599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3B69AC-09B3-4FE0-9599-AB5CC8F48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00" y="936000"/>
            <a:ext cx="3240000" cy="48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A234BE8-22BC-4457-AD49-99387DD5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39" y="2728740"/>
            <a:ext cx="1800000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3DB092-E102-4616-8EE9-9F7D06BC2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821" y="452770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2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616E2B-262D-41F0-9568-3507481E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5BD3C9-5000-4435-8073-2ACE6809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Kidney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3D8E4-969B-4E71-9730-0E665B213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27" b="13115"/>
          <a:stretch/>
        </p:blipFill>
        <p:spPr>
          <a:xfrm>
            <a:off x="180000" y="936000"/>
            <a:ext cx="3384000" cy="24993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E6541A-67F7-4640-B84A-05A7082A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71" y="936000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D08857-068F-4ACF-A5A9-02FAF5DA9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43" y="936000"/>
            <a:ext cx="252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A7762B-FE66-4F88-851E-339B9BEB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0" y="3549317"/>
            <a:ext cx="252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665E57-3D0C-42DD-81D1-A46299AA81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6" t="6089" r="6992" b="8639"/>
          <a:stretch/>
        </p:blipFill>
        <p:spPr>
          <a:xfrm>
            <a:off x="5108143" y="4179317"/>
            <a:ext cx="1260000" cy="1260000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CA3C15-ABBB-4A0B-94A5-BBBD67FE0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143" y="3549317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107E3D-A339-4332-A41B-E819106A4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4071" y="3549317"/>
            <a:ext cx="16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1B7671D-4FC2-4C3F-9C2F-701282E3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3610335"/>
            <a:ext cx="2520000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7B2F2E-2702-43CA-803C-DB6626FC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3610335"/>
            <a:ext cx="252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8B9E2E-60A9-470B-88B6-86F26DA11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000" y="937688"/>
            <a:ext cx="252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AA82AF-8B4E-4A44-8D66-CEAFFCDFC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277" y="937688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803D5C-8211-4369-9FB4-BE2963DE8C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614" b="13651"/>
          <a:stretch/>
        </p:blipFill>
        <p:spPr>
          <a:xfrm>
            <a:off x="180000" y="936000"/>
            <a:ext cx="3420000" cy="252168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Lung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411093" y="33192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36000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1025A-BC9F-4FCB-AAC2-DEF4C52CE48E}"/>
              </a:ext>
            </a:extLst>
          </p:cNvPr>
          <p:cNvSpPr txBox="1"/>
          <p:nvPr/>
        </p:nvSpPr>
        <p:spPr>
          <a:xfrm>
            <a:off x="3528000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692D9-2818-4E32-9605-38C39A208225}"/>
              </a:ext>
            </a:extLst>
          </p:cNvPr>
          <p:cNvSpPr txBox="1"/>
          <p:nvPr/>
        </p:nvSpPr>
        <p:spPr>
          <a:xfrm>
            <a:off x="6159386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25C5E9-C264-42C1-9D36-79EC6F5259E2}"/>
              </a:ext>
            </a:extLst>
          </p:cNvPr>
          <p:cNvSpPr txBox="1"/>
          <p:nvPr/>
        </p:nvSpPr>
        <p:spPr>
          <a:xfrm>
            <a:off x="36000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34CC6E-CF4F-4E5D-B85F-2214DE64F3B7}"/>
              </a:ext>
            </a:extLst>
          </p:cNvPr>
          <p:cNvSpPr txBox="1"/>
          <p:nvPr/>
        </p:nvSpPr>
        <p:spPr>
          <a:xfrm>
            <a:off x="2628000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8E7A28-FC14-4399-A0CD-313ED13F1B10}"/>
              </a:ext>
            </a:extLst>
          </p:cNvPr>
          <p:cNvSpPr txBox="1"/>
          <p:nvPr/>
        </p:nvSpPr>
        <p:spPr>
          <a:xfrm>
            <a:off x="5163827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AF03E79-50E2-4C07-AC76-227F1EAC2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000" y="3610335"/>
            <a:ext cx="2520000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169E2E-FC60-40DA-B328-F36C58D1CA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746" t="6980" r="7345" b="8112"/>
          <a:stretch/>
        </p:blipFill>
        <p:spPr>
          <a:xfrm>
            <a:off x="5364000" y="4330335"/>
            <a:ext cx="1080000" cy="108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228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99AA1AA-4C45-4D42-B173-C03FC4DF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439" y="3755953"/>
            <a:ext cx="2520000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EB6ED5-3D0D-4250-ADD3-D702ECD43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439" y="1235953"/>
            <a:ext cx="252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7107F9-DB50-498E-9631-F0A640F5A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162" y="1210915"/>
            <a:ext cx="288000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6FD624-3CDC-42AE-9551-0C49CE7B6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85" y="1210915"/>
            <a:ext cx="2880000" cy="43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Lung (Supplementary)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42608" y="8666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1025A-BC9F-4FCB-AAC2-DEF4C52CE48E}"/>
              </a:ext>
            </a:extLst>
          </p:cNvPr>
          <p:cNvSpPr txBox="1"/>
          <p:nvPr/>
        </p:nvSpPr>
        <p:spPr>
          <a:xfrm>
            <a:off x="3113885" y="8666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692D9-2818-4E32-9605-38C39A208225}"/>
              </a:ext>
            </a:extLst>
          </p:cNvPr>
          <p:cNvSpPr txBox="1"/>
          <p:nvPr/>
        </p:nvSpPr>
        <p:spPr>
          <a:xfrm>
            <a:off x="6219149" y="8666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FF7C30-BDCC-4697-A248-8E39C647240C}"/>
              </a:ext>
            </a:extLst>
          </p:cNvPr>
          <p:cNvSpPr txBox="1"/>
          <p:nvPr/>
        </p:nvSpPr>
        <p:spPr>
          <a:xfrm>
            <a:off x="6220378" y="3571287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402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26FAD46-BB89-4851-9F4D-4124C228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3751237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728FA4-CA05-4F05-8F47-4937312E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00" y="936000"/>
            <a:ext cx="2952000" cy="295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3FB9AF-61C4-42CC-BE37-E52D22A27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000" y="936000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9A9D65-8E00-415C-B381-1F908BC7D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00" y="936000"/>
            <a:ext cx="2520000" cy="25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Lung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411093" y="33192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B7015-9639-490D-AF85-9A3E5024B0D2}"/>
              </a:ext>
            </a:extLst>
          </p:cNvPr>
          <p:cNvSpPr txBox="1"/>
          <p:nvPr/>
        </p:nvSpPr>
        <p:spPr>
          <a:xfrm>
            <a:off x="208071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01025A-BC9F-4FCB-AAC2-DEF4C52CE48E}"/>
              </a:ext>
            </a:extLst>
          </p:cNvPr>
          <p:cNvSpPr txBox="1"/>
          <p:nvPr/>
        </p:nvSpPr>
        <p:spPr>
          <a:xfrm>
            <a:off x="2772000" y="86400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692D9-2818-4E32-9605-38C39A208225}"/>
              </a:ext>
            </a:extLst>
          </p:cNvPr>
          <p:cNvSpPr txBox="1"/>
          <p:nvPr/>
        </p:nvSpPr>
        <p:spPr>
          <a:xfrm>
            <a:off x="5724000" y="86518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25C5E9-C264-42C1-9D36-79EC6F5259E2}"/>
              </a:ext>
            </a:extLst>
          </p:cNvPr>
          <p:cNvSpPr txBox="1"/>
          <p:nvPr/>
        </p:nvSpPr>
        <p:spPr>
          <a:xfrm>
            <a:off x="208071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34CC6E-CF4F-4E5D-B85F-2214DE64F3B7}"/>
              </a:ext>
            </a:extLst>
          </p:cNvPr>
          <p:cNvSpPr txBox="1"/>
          <p:nvPr/>
        </p:nvSpPr>
        <p:spPr>
          <a:xfrm>
            <a:off x="2997136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8E7A28-FC14-4399-A0CD-313ED13F1B10}"/>
              </a:ext>
            </a:extLst>
          </p:cNvPr>
          <p:cNvSpPr txBox="1"/>
          <p:nvPr/>
        </p:nvSpPr>
        <p:spPr>
          <a:xfrm>
            <a:off x="5163827" y="3425669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544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800100" y="2703513"/>
            <a:ext cx="7543800" cy="1450975"/>
          </a:xfrm>
        </p:spPr>
        <p:txBody>
          <a:bodyPr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7EA99A-6451-46C0-80E5-503B8E2E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5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9C1576-F978-4761-95C1-1467518387B4}"/>
              </a:ext>
            </a:extLst>
          </p:cNvPr>
          <p:cNvSpPr txBox="1"/>
          <p:nvPr/>
        </p:nvSpPr>
        <p:spPr>
          <a:xfrm>
            <a:off x="516800" y="1206631"/>
            <a:ext cx="783534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Part1: Overview of </a:t>
            </a:r>
            <a:r>
              <a:rPr lang="en-US" altLang="zh-CN" sz="2000" dirty="0" err="1"/>
              <a:t>GeACT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Part2: Cell type identification and annotation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Part3: Transcriptional regulation across cell-types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Part4: Co-expression modules within each cell type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Part5: The spatial - specific expression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E2F226B-A713-47D3-AB24-3BEF2E58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3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1686175-7803-44AA-880A-4050C36FA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47" y="1728000"/>
            <a:ext cx="252000" cy="231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3CCD2B-2C7F-4D1D-97FD-6DC6178EE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5" t="6955" r="7221" b="14487"/>
          <a:stretch/>
        </p:blipFill>
        <p:spPr>
          <a:xfrm>
            <a:off x="1369696" y="1654971"/>
            <a:ext cx="652852" cy="648529"/>
          </a:xfrm>
          <a:prstGeom prst="ellipse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Part1: Overview of </a:t>
            </a:r>
            <a:r>
              <a:rPr lang="en-US" altLang="zh-CN" dirty="0" err="1"/>
              <a:t>GeACT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2427D6-867F-454D-848A-C91CAA3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E5988C3C-7B09-478B-A7DD-B3E53E58B210}"/>
              </a:ext>
            </a:extLst>
          </p:cNvPr>
          <p:cNvGrpSpPr/>
          <p:nvPr/>
        </p:nvGrpSpPr>
        <p:grpSpPr>
          <a:xfrm>
            <a:off x="2995381" y="1422296"/>
            <a:ext cx="1116000" cy="1116000"/>
            <a:chOff x="2841092" y="1574333"/>
            <a:chExt cx="1116000" cy="111600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F62501D-3E04-4390-AC37-7A2817E456BB}"/>
                </a:ext>
              </a:extLst>
            </p:cNvPr>
            <p:cNvGrpSpPr/>
            <p:nvPr/>
          </p:nvGrpSpPr>
          <p:grpSpPr>
            <a:xfrm>
              <a:off x="3003092" y="1656327"/>
              <a:ext cx="792000" cy="973801"/>
              <a:chOff x="3034172" y="1395060"/>
              <a:chExt cx="792000" cy="973801"/>
            </a:xfrm>
          </p:grpSpPr>
          <p:pic>
            <p:nvPicPr>
              <p:cNvPr id="1026" name="Picture 2" descr="https://pngimage.net/wp-content/uploads/2018/06/96-well-plate-png-2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6" t="3799" r="1369" b="3799"/>
              <a:stretch/>
            </p:blipFill>
            <p:spPr bwMode="auto">
              <a:xfrm>
                <a:off x="3034172" y="2040390"/>
                <a:ext cx="792000" cy="328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EE15A05A-91CB-41DD-BBD9-1631E9731697}"/>
                  </a:ext>
                </a:extLst>
              </p:cNvPr>
              <p:cNvGrpSpPr/>
              <p:nvPr/>
            </p:nvGrpSpPr>
            <p:grpSpPr>
              <a:xfrm>
                <a:off x="3341973" y="1395060"/>
                <a:ext cx="176398" cy="567968"/>
                <a:chOff x="3323527" y="1301750"/>
                <a:chExt cx="176398" cy="567968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3AB21D38-38A6-4A3A-ABA0-61B09DFF81BA}"/>
                    </a:ext>
                  </a:extLst>
                </p:cNvPr>
                <p:cNvSpPr/>
                <p:nvPr/>
              </p:nvSpPr>
              <p:spPr>
                <a:xfrm>
                  <a:off x="3373022" y="1422400"/>
                  <a:ext cx="77409" cy="32847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梯形 27">
                  <a:extLst>
                    <a:ext uri="{FF2B5EF4-FFF2-40B4-BE49-F238E27FC236}">
                      <a16:creationId xmlns:a16="http://schemas.microsoft.com/office/drawing/2014/main" id="{14FA541A-C2E2-4BF6-A42D-EE61467C8086}"/>
                    </a:ext>
                  </a:extLst>
                </p:cNvPr>
                <p:cNvSpPr/>
                <p:nvPr/>
              </p:nvSpPr>
              <p:spPr>
                <a:xfrm flipV="1">
                  <a:off x="3323527" y="1301750"/>
                  <a:ext cx="176398" cy="120650"/>
                </a:xfrm>
                <a:prstGeom prst="trapezoid">
                  <a:avLst>
                    <a:gd name="adj" fmla="val 40790"/>
                  </a:avLst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EF5F5F1-E988-4FBB-A112-DCD5B636BC9D}"/>
                    </a:ext>
                  </a:extLst>
                </p:cNvPr>
                <p:cNvSpPr/>
                <p:nvPr/>
              </p:nvSpPr>
              <p:spPr>
                <a:xfrm>
                  <a:off x="3388867" y="145896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513EEB24-AEC3-4B0A-BC18-A9B0EF6F23F3}"/>
                    </a:ext>
                  </a:extLst>
                </p:cNvPr>
                <p:cNvSpPr/>
                <p:nvPr/>
              </p:nvSpPr>
              <p:spPr>
                <a:xfrm>
                  <a:off x="3388867" y="16042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73DCFB44-1369-4018-B459-AEDB9977F91C}"/>
                    </a:ext>
                  </a:extLst>
                </p:cNvPr>
                <p:cNvSpPr/>
                <p:nvPr/>
              </p:nvSpPr>
              <p:spPr>
                <a:xfrm>
                  <a:off x="3388867" y="1531621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D6CE7FE8-9DDB-4C86-A38B-7E201B2FDAE7}"/>
                    </a:ext>
                  </a:extLst>
                </p:cNvPr>
                <p:cNvSpPr/>
                <p:nvPr/>
              </p:nvSpPr>
              <p:spPr>
                <a:xfrm>
                  <a:off x="3388867" y="1676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F4F465C2-3C33-46D1-BE00-4619442E6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11726" y="1750871"/>
                  <a:ext cx="0" cy="118847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B637064-6044-44EE-8A75-378EDA637352}"/>
                </a:ext>
              </a:extLst>
            </p:cNvPr>
            <p:cNvSpPr/>
            <p:nvPr/>
          </p:nvSpPr>
          <p:spPr>
            <a:xfrm>
              <a:off x="2841092" y="1574333"/>
              <a:ext cx="1116000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8539A193-C930-403A-80B6-5393A9F86170}"/>
              </a:ext>
            </a:extLst>
          </p:cNvPr>
          <p:cNvSpPr/>
          <p:nvPr/>
        </p:nvSpPr>
        <p:spPr>
          <a:xfrm>
            <a:off x="2881659" y="1056893"/>
            <a:ext cx="134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FACS sorting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563D6E3-4D47-4F57-A446-E0C0860B8029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>
            <a:off x="2304429" y="1980296"/>
            <a:ext cx="690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EA70AA83-422C-42B6-AE2B-E8558E0D3464}"/>
              </a:ext>
            </a:extLst>
          </p:cNvPr>
          <p:cNvGrpSpPr/>
          <p:nvPr/>
        </p:nvGrpSpPr>
        <p:grpSpPr>
          <a:xfrm>
            <a:off x="4688343" y="1422296"/>
            <a:ext cx="1116000" cy="1116000"/>
            <a:chOff x="4465206" y="1575092"/>
            <a:chExt cx="1116000" cy="1116000"/>
          </a:xfrm>
        </p:grpSpPr>
        <p:pic>
          <p:nvPicPr>
            <p:cNvPr id="8" name="Picture 2" descr="https://coursesandconferences.wellcomegenomecampus.org/wp-content/uploads/2018/08/NGS-460x46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206" y="159309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103E0A5-99F8-4AE5-BBA3-EF7A91E0991E}"/>
                </a:ext>
              </a:extLst>
            </p:cNvPr>
            <p:cNvSpPr/>
            <p:nvPr/>
          </p:nvSpPr>
          <p:spPr>
            <a:xfrm>
              <a:off x="4465206" y="1575092"/>
              <a:ext cx="1116000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57031935-5AD4-4766-A8FD-03425389E7A8}"/>
              </a:ext>
            </a:extLst>
          </p:cNvPr>
          <p:cNvSpPr/>
          <p:nvPr/>
        </p:nvSpPr>
        <p:spPr>
          <a:xfrm>
            <a:off x="4612195" y="1056893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Sequencing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C2FB60BE-4464-4F35-876B-A0C4BAB071D4}"/>
              </a:ext>
            </a:extLst>
          </p:cNvPr>
          <p:cNvGrpSpPr/>
          <p:nvPr/>
        </p:nvGrpSpPr>
        <p:grpSpPr>
          <a:xfrm>
            <a:off x="6533086" y="1422296"/>
            <a:ext cx="1116000" cy="1116000"/>
            <a:chOff x="6327344" y="1590300"/>
            <a:chExt cx="1116000" cy="1116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5344" y="1608300"/>
              <a:ext cx="1080000" cy="1080000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0A853D3-59CC-4248-8707-AC0A04034D1E}"/>
                </a:ext>
              </a:extLst>
            </p:cNvPr>
            <p:cNvSpPr/>
            <p:nvPr/>
          </p:nvSpPr>
          <p:spPr>
            <a:xfrm>
              <a:off x="6327344" y="1590300"/>
              <a:ext cx="1116000" cy="11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9E3E43B3-D344-4753-A825-95612028892B}"/>
              </a:ext>
            </a:extLst>
          </p:cNvPr>
          <p:cNvSpPr/>
          <p:nvPr/>
        </p:nvSpPr>
        <p:spPr>
          <a:xfrm>
            <a:off x="6389131" y="1056893"/>
            <a:ext cx="1403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Data analysis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A0FE5D-1C3C-4091-A1C4-52282C0CB94A}"/>
              </a:ext>
            </a:extLst>
          </p:cNvPr>
          <p:cNvSpPr/>
          <p:nvPr/>
        </p:nvSpPr>
        <p:spPr>
          <a:xfrm>
            <a:off x="1089025" y="1422296"/>
            <a:ext cx="1215404" cy="1116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8" name="图形 17" descr="心脏器官">
            <a:extLst>
              <a:ext uri="{FF2B5EF4-FFF2-40B4-BE49-F238E27FC236}">
                <a16:creationId xmlns:a16="http://schemas.microsoft.com/office/drawing/2014/main" id="{8810DA97-30FC-4DC4-88E7-FFD74265B6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1859" y="2268296"/>
            <a:ext cx="252000" cy="252000"/>
          </a:xfrm>
          <a:prstGeom prst="rect">
            <a:avLst/>
          </a:prstGeom>
        </p:spPr>
      </p:pic>
      <p:pic>
        <p:nvPicPr>
          <p:cNvPr id="20" name="图形 19" descr="肺">
            <a:extLst>
              <a:ext uri="{FF2B5EF4-FFF2-40B4-BE49-F238E27FC236}">
                <a16:creationId xmlns:a16="http://schemas.microsoft.com/office/drawing/2014/main" id="{B70D94EA-9824-4AF0-B2C6-0819FCEA976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4318" y="2268000"/>
            <a:ext cx="252000" cy="252000"/>
          </a:xfrm>
          <a:prstGeom prst="rect">
            <a:avLst/>
          </a:prstGeom>
        </p:spPr>
      </p:pic>
      <p:pic>
        <p:nvPicPr>
          <p:cNvPr id="22" name="图形 21" descr="肾脏">
            <a:extLst>
              <a:ext uri="{FF2B5EF4-FFF2-40B4-BE49-F238E27FC236}">
                <a16:creationId xmlns:a16="http://schemas.microsoft.com/office/drawing/2014/main" id="{81BEFFA2-D3CA-40CB-9833-97F28638AE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1548" y="2268000"/>
            <a:ext cx="252000" cy="252000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7BDD01F6-F8B5-456A-A70D-AAF2487D82E5}"/>
              </a:ext>
            </a:extLst>
          </p:cNvPr>
          <p:cNvSpPr/>
          <p:nvPr/>
        </p:nvSpPr>
        <p:spPr>
          <a:xfrm>
            <a:off x="1170177" y="1056893"/>
            <a:ext cx="1043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Sampling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24" name="直接箭头连接符 1023">
            <a:extLst>
              <a:ext uri="{FF2B5EF4-FFF2-40B4-BE49-F238E27FC236}">
                <a16:creationId xmlns:a16="http://schemas.microsoft.com/office/drawing/2014/main" id="{C4D986CB-81DB-4A63-BBF3-1F5534F657CA}"/>
              </a:ext>
            </a:extLst>
          </p:cNvPr>
          <p:cNvCxnSpPr>
            <a:cxnSpLocks/>
            <a:stCxn id="48" idx="3"/>
            <a:endCxn id="54" idx="1"/>
          </p:cNvCxnSpPr>
          <p:nvPr/>
        </p:nvCxnSpPr>
        <p:spPr>
          <a:xfrm>
            <a:off x="4111381" y="1980296"/>
            <a:ext cx="576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直接箭头连接符 1026">
            <a:extLst>
              <a:ext uri="{FF2B5EF4-FFF2-40B4-BE49-F238E27FC236}">
                <a16:creationId xmlns:a16="http://schemas.microsoft.com/office/drawing/2014/main" id="{14D87982-5A80-4064-A2E8-43C8F3AB6B6D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5804343" y="1980296"/>
            <a:ext cx="728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A19B2199-0F96-4CD5-92A5-6A3E475F217D}"/>
              </a:ext>
            </a:extLst>
          </p:cNvPr>
          <p:cNvSpPr txBox="1"/>
          <p:nvPr/>
        </p:nvSpPr>
        <p:spPr>
          <a:xfrm>
            <a:off x="443204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6A4DD76-0B42-4B3A-94ED-6EBE9EC73AC6}"/>
              </a:ext>
            </a:extLst>
          </p:cNvPr>
          <p:cNvSpPr txBox="1"/>
          <p:nvPr/>
        </p:nvSpPr>
        <p:spPr>
          <a:xfrm>
            <a:off x="443204" y="273057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90DDD98-C896-45D7-B9A0-2933F798E09C}"/>
              </a:ext>
            </a:extLst>
          </p:cNvPr>
          <p:cNvSpPr txBox="1"/>
          <p:nvPr/>
        </p:nvSpPr>
        <p:spPr>
          <a:xfrm>
            <a:off x="4638930" y="2730570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5CBAB0E-52B2-4D39-800C-0FE25749F81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" b="434"/>
          <a:stretch/>
        </p:blipFill>
        <p:spPr>
          <a:xfrm>
            <a:off x="2035006" y="1728000"/>
            <a:ext cx="201465" cy="216000"/>
          </a:xfrm>
          <a:prstGeom prst="rect">
            <a:avLst/>
          </a:prstGeom>
        </p:spPr>
      </p:pic>
      <p:pic>
        <p:nvPicPr>
          <p:cNvPr id="26" name="图形 25" descr="胃">
            <a:extLst>
              <a:ext uri="{FF2B5EF4-FFF2-40B4-BE49-F238E27FC236}">
                <a16:creationId xmlns:a16="http://schemas.microsoft.com/office/drawing/2014/main" id="{222672FF-02C1-4D65-8DE8-0886E25955E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56590" y="1416677"/>
            <a:ext cx="252000" cy="25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8C1469-A958-448D-82FB-24D89EF16C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759" y="3077710"/>
            <a:ext cx="3240000" cy="162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361827-A684-4A00-87E2-7BBFAB32C7A9}"/>
              </a:ext>
            </a:extLst>
          </p:cNvPr>
          <p:cNvSpPr txBox="1"/>
          <p:nvPr/>
        </p:nvSpPr>
        <p:spPr>
          <a:xfrm>
            <a:off x="1977548" y="2837498"/>
            <a:ext cx="179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sc-RNA-seq (21,395)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8364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49C05A-D9E5-4C8E-91C7-4EA8CF987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1" y="1076687"/>
            <a:ext cx="2880000" cy="2304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Part1: Overview of </a:t>
            </a:r>
            <a:r>
              <a:rPr lang="en-US" altLang="zh-CN" dirty="0" err="1"/>
              <a:t>GeACT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2427D6-867F-454D-848A-C91CAA3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19B2199-0F96-4CD5-92A5-6A3E475F217D}"/>
              </a:ext>
            </a:extLst>
          </p:cNvPr>
          <p:cNvSpPr txBox="1"/>
          <p:nvPr/>
        </p:nvSpPr>
        <p:spPr>
          <a:xfrm>
            <a:off x="443204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7FB6B26-A98F-4A9C-92A6-1380D01BB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481" y="1076687"/>
            <a:ext cx="1843200" cy="2304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43A0E2-316E-49CB-B5EF-AECE38C56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172" y="1076687"/>
            <a:ext cx="1843200" cy="2304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5503BC1-089D-45A9-88D4-74EFB27BA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863" y="1076687"/>
            <a:ext cx="1843200" cy="230400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9825662A-B45C-4DFB-9C2B-172361A0B657}"/>
              </a:ext>
            </a:extLst>
          </p:cNvPr>
          <p:cNvSpPr txBox="1"/>
          <p:nvPr/>
        </p:nvSpPr>
        <p:spPr>
          <a:xfrm>
            <a:off x="3374472" y="892021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93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Stomach: cell type identification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175F0-01A0-46FE-9FB2-BE9104BA68CE}"/>
              </a:ext>
            </a:extLst>
          </p:cNvPr>
          <p:cNvSpPr/>
          <p:nvPr/>
        </p:nvSpPr>
        <p:spPr>
          <a:xfrm>
            <a:off x="5646226" y="3344637"/>
            <a:ext cx="216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F55403-D038-4516-8EC2-CCB28C34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2237533"/>
            <a:ext cx="8100000" cy="22142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7DA022-5E92-4971-B316-38755D627E98}"/>
              </a:ext>
            </a:extLst>
          </p:cNvPr>
          <p:cNvSpPr txBox="1"/>
          <p:nvPr/>
        </p:nvSpPr>
        <p:spPr>
          <a:xfrm>
            <a:off x="520821" y="1345122"/>
            <a:ext cx="405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 clustering: 98 cells in 24-week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78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9730D1A-AB5F-4D05-B68B-D65354AF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13" y="3239338"/>
            <a:ext cx="2520000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6E7760-4D82-49B3-A818-2F44E2FD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614" y="3239338"/>
            <a:ext cx="2520000" cy="2520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Part3: Transcriptional regulation across cell-types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423AA5-1458-47B4-8BBA-4CA5131D48A2}"/>
              </a:ext>
            </a:extLst>
          </p:cNvPr>
          <p:cNvSpPr txBox="1"/>
          <p:nvPr/>
        </p:nvSpPr>
        <p:spPr>
          <a:xfrm>
            <a:off x="446173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EDD11D-04BD-42CE-9722-A5D2B98A7927}"/>
              </a:ext>
            </a:extLst>
          </p:cNvPr>
          <p:cNvSpPr txBox="1"/>
          <p:nvPr/>
        </p:nvSpPr>
        <p:spPr>
          <a:xfrm>
            <a:off x="3874774" y="856208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1275CAC-764A-489C-818A-E35C1A282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53" y="1037313"/>
            <a:ext cx="2223918" cy="222391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919DDD8-3B37-408E-8535-5B8AC338D5C9}"/>
              </a:ext>
            </a:extLst>
          </p:cNvPr>
          <p:cNvSpPr txBox="1"/>
          <p:nvPr/>
        </p:nvSpPr>
        <p:spPr>
          <a:xfrm>
            <a:off x="446173" y="3291834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F311C5-D231-4776-AE80-7F41E91550AF}"/>
              </a:ext>
            </a:extLst>
          </p:cNvPr>
          <p:cNvSpPr txBox="1"/>
          <p:nvPr/>
        </p:nvSpPr>
        <p:spPr>
          <a:xfrm>
            <a:off x="3874774" y="3291834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ECFD00-7A36-4802-B84E-B417869FAEB9}"/>
              </a:ext>
            </a:extLst>
          </p:cNvPr>
          <p:cNvSpPr/>
          <p:nvPr/>
        </p:nvSpPr>
        <p:spPr>
          <a:xfrm>
            <a:off x="4074614" y="1193662"/>
            <a:ext cx="2520000" cy="181980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Evolutionary ages / families for each type of TFs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93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Part4: Co-expression modules within each cell type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423AA5-1458-47B4-8BBA-4CA5131D48A2}"/>
              </a:ext>
            </a:extLst>
          </p:cNvPr>
          <p:cNvSpPr txBox="1"/>
          <p:nvPr/>
        </p:nvSpPr>
        <p:spPr>
          <a:xfrm>
            <a:off x="446173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EDD11D-04BD-42CE-9722-A5D2B98A7927}"/>
              </a:ext>
            </a:extLst>
          </p:cNvPr>
          <p:cNvSpPr txBox="1"/>
          <p:nvPr/>
        </p:nvSpPr>
        <p:spPr>
          <a:xfrm>
            <a:off x="3171081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3623C4-3493-4BBC-AB46-4B134EF3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21" y="1136002"/>
            <a:ext cx="2520000" cy="20618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B6DF40-BAE7-4031-8BD0-BFDD5DEE5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66" y="1138090"/>
            <a:ext cx="2520000" cy="22909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2FB36C-F120-4A3B-A5D0-35EBF55EB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59" y="1037313"/>
            <a:ext cx="1980001" cy="216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0320C4C-1916-4BB3-8163-4093E3645E3D}"/>
              </a:ext>
            </a:extLst>
          </p:cNvPr>
          <p:cNvSpPr txBox="1"/>
          <p:nvPr/>
        </p:nvSpPr>
        <p:spPr>
          <a:xfrm>
            <a:off x="6041219" y="852647"/>
            <a:ext cx="39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9A4568-C99C-4113-AB7E-63F336A57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21" y="3745046"/>
            <a:ext cx="2520000" cy="2290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017C91-5814-42C0-A701-AFB404098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059" y="3660181"/>
            <a:ext cx="1980000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33D8F3-8275-4790-9D32-610F2F24F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0821" y="3660181"/>
            <a:ext cx="2749091" cy="216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2A0C56-E28F-4E17-BF1E-3FD8E925C2C7}"/>
              </a:ext>
            </a:extLst>
          </p:cNvPr>
          <p:cNvSpPr/>
          <p:nvPr/>
        </p:nvSpPr>
        <p:spPr>
          <a:xfrm>
            <a:off x="520821" y="922020"/>
            <a:ext cx="8100000" cy="250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1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3169DC9-CBAB-44E1-B877-011845B83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616" y="1403619"/>
            <a:ext cx="1717541" cy="343508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Module map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AC66C49-87B2-403A-9EC2-DA35F588423B}"/>
              </a:ext>
            </a:extLst>
          </p:cNvPr>
          <p:cNvGrpSpPr/>
          <p:nvPr/>
        </p:nvGrpSpPr>
        <p:grpSpPr>
          <a:xfrm>
            <a:off x="3771642" y="1165198"/>
            <a:ext cx="4849179" cy="4527603"/>
            <a:chOff x="3771642" y="1219110"/>
            <a:chExt cx="4849179" cy="452760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8F49167-DF49-48A9-8502-27BF8D75B6A4}"/>
                </a:ext>
              </a:extLst>
            </p:cNvPr>
            <p:cNvGrpSpPr/>
            <p:nvPr/>
          </p:nvGrpSpPr>
          <p:grpSpPr>
            <a:xfrm>
              <a:off x="3771642" y="1960659"/>
              <a:ext cx="4849179" cy="1800000"/>
              <a:chOff x="3771642" y="1059023"/>
              <a:chExt cx="4849179" cy="1800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4E020C4-D940-4A75-9D42-7F26B3D232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0692"/>
              <a:stretch/>
            </p:blipFill>
            <p:spPr>
              <a:xfrm>
                <a:off x="4074673" y="1059023"/>
                <a:ext cx="2110623" cy="1800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A251C70-EBD3-4DF3-9C45-F70CEEA8B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7495" y="1059023"/>
                <a:ext cx="2363326" cy="18000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8B4070F-EE44-480E-9DF3-1526BBC39DFD}"/>
                  </a:ext>
                </a:extLst>
              </p:cNvPr>
              <p:cNvSpPr txBox="1"/>
              <p:nvPr/>
            </p:nvSpPr>
            <p:spPr>
              <a:xfrm rot="16200000">
                <a:off x="3563232" y="1843607"/>
                <a:ext cx="64765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b="1" dirty="0"/>
                  <a:t>ECM-1</a:t>
                </a:r>
                <a:endParaRPr lang="zh-CN" altLang="en-US" sz="900" b="1" dirty="0"/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BA62AD4-98F3-4E7C-8487-602AF308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6231" y="3946713"/>
              <a:ext cx="3600000" cy="180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8EB15B1-B0FC-479B-A04F-0D0641AC4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2593" b="36571"/>
            <a:stretch/>
          </p:blipFill>
          <p:spPr>
            <a:xfrm>
              <a:off x="5013631" y="1219110"/>
              <a:ext cx="2365200" cy="55549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9196105-2119-4C6C-A430-B679D3190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821" y="1413143"/>
            <a:ext cx="1716785" cy="34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8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4CCBED-592C-4BC2-949C-716F2DF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CC3AF-0DB1-4C22-8554-517C7F4EED4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B07FEC-D44E-41B5-8985-E350A9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Refinement of gene modules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78E5BC-067D-44BF-85C9-6FE7E90EE81F}"/>
              </a:ext>
            </a:extLst>
          </p:cNvPr>
          <p:cNvSpPr txBox="1"/>
          <p:nvPr/>
        </p:nvSpPr>
        <p:spPr>
          <a:xfrm>
            <a:off x="520821" y="943343"/>
            <a:ext cx="626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Extract genes with differential correlation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141994-B3C7-4107-9592-38898893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1" y="1405008"/>
            <a:ext cx="8099999" cy="29454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CA7F4B-0307-48B9-8142-AB916A8FF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21" y="4421702"/>
            <a:ext cx="1788039" cy="178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3068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18362</TotalTime>
  <Words>521</Words>
  <Application>Microsoft Office PowerPoint</Application>
  <PresentationFormat>全屏显示(4:3)</PresentationFormat>
  <Paragraphs>120</Paragraphs>
  <Slides>18</Slides>
  <Notes>13</Notes>
  <HiddenSlides>3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宋体</vt:lpstr>
      <vt:lpstr>Arial</vt:lpstr>
      <vt:lpstr>Calibri</vt:lpstr>
      <vt:lpstr>Calibri Light</vt:lpstr>
      <vt:lpstr>回顾</vt:lpstr>
      <vt:lpstr>The single-cell transcriptome landscape in human tissues</vt:lpstr>
      <vt:lpstr>Content</vt:lpstr>
      <vt:lpstr>Part1: Overview of GeACT</vt:lpstr>
      <vt:lpstr>Part1: Overview of GeACT</vt:lpstr>
      <vt:lpstr>Stomach: cell type identification</vt:lpstr>
      <vt:lpstr>Part3: Transcriptional regulation across cell-types</vt:lpstr>
      <vt:lpstr>Part4: Co-expression modules within each cell type</vt:lpstr>
      <vt:lpstr>Module map</vt:lpstr>
      <vt:lpstr>Refinement of gene modules</vt:lpstr>
      <vt:lpstr>Stomach</vt:lpstr>
      <vt:lpstr>Stomach</vt:lpstr>
      <vt:lpstr>Small intestine</vt:lpstr>
      <vt:lpstr>Small intestine</vt:lpstr>
      <vt:lpstr>Kidney</vt:lpstr>
      <vt:lpstr>Lung</vt:lpstr>
      <vt:lpstr>Lung (Supplementary)</vt:lpstr>
      <vt:lpstr>Lung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GeACT_analysis_report</dc:title>
  <dc:creator>Feng Tian</dc:creator>
  <cp:lastModifiedBy>Tian Feng</cp:lastModifiedBy>
  <cp:revision>1377</cp:revision>
  <dcterms:created xsi:type="dcterms:W3CDTF">2017-07-14T15:11:14Z</dcterms:created>
  <dcterms:modified xsi:type="dcterms:W3CDTF">2019-11-20T14:33:22Z</dcterms:modified>
</cp:coreProperties>
</file>